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906000" cy="6858000" type="A4"/>
  <p:notesSz cx="68580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0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Ref idx="1001">
        <a:schemeClr val="dk2"/>
      </p:bgRef>
    </p:bg>
    <p:spTree>
      <p:nvGrpSpPr>
        <p:cNvPr id="1" name="Group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025271" y="758952"/>
            <a:ext cx="7652385" cy="4041648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lnSpc>
                <a:spcPct val="85000"/>
              </a:lnSpc>
              <a:defRPr sz="6200" baseline="0">
                <a:solidFill>
                  <a:schemeClr val="lt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subTitle" idx="1"/>
          </p:nvPr>
        </p:nvSpPr>
        <p:spPr>
          <a:xfrm>
            <a:off x="1025271" y="4800600"/>
            <a:ext cx="7652385" cy="1691640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 algn="l">
              <a:buNone/>
              <a:defRPr sz="2000" spc="30" baseline="0">
                <a:solidFill>
                  <a:schemeClr val="lt1"/>
                </a:solidFill>
              </a:defRPr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2000"/>
            </a:lvl3pPr>
            <a:lvl4pPr marL="1371600" lvl="3" indent="0" algn="ctr">
              <a:buNone/>
              <a:defRPr sz="2000"/>
            </a:lvl4pPr>
            <a:lvl5pPr marL="1828800" lvl="4" indent="0" algn="ctr">
              <a:buNone/>
              <a:defRPr sz="2000"/>
            </a:lvl5pPr>
            <a:lvl6pPr marL="2286000" lvl="5" indent="0" algn="ctr">
              <a:buNone/>
              <a:defRPr sz="2000"/>
            </a:lvl6pPr>
            <a:lvl7pPr marL="2743200" lvl="6" indent="0" algn="ctr">
              <a:buNone/>
              <a:defRPr sz="2000"/>
            </a:lvl7pPr>
            <a:lvl8pPr marL="3200400" lvl="7" indent="0" algn="ctr">
              <a:buNone/>
              <a:defRPr sz="2000"/>
            </a:lvl8pPr>
            <a:lvl9pPr marL="3657600" lvl="8" indent="0" algn="ctr">
              <a:buNone/>
              <a:defRPr sz="2000"/>
            </a:lvl9pPr>
          </a:lstStyle>
          <a:p>
            <a:r>
              <a:t>Образец подзаголовка</a:t>
            </a:r>
          </a:p>
        </p:txBody>
      </p:sp>
      <p:sp>
        <p:nvSpPr>
          <p:cNvPr id="31" name="Shape 31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51" name="Shape 51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7027069" y="381000"/>
            <a:ext cx="2012156" cy="5897562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619125" y="381000"/>
            <a:ext cx="6284119" cy="5897562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21" name="Shape 21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58" name="Shape 58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1025271" y="758952"/>
            <a:ext cx="7652385" cy="4041648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85000"/>
              </a:lnSpc>
              <a:defRPr sz="6200" b="1" baseline="0"/>
            </a:lvl1pPr>
          </a:lstStyle>
          <a:p>
            <a:r>
              <a:t>Образец заголовка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1025271" y="4800600"/>
            <a:ext cx="7652385" cy="1691640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>
              <a:buNone/>
              <a:defRPr sz="20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65" name="Shape 65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1025271" y="1828802"/>
            <a:ext cx="3640455" cy="4351337"/>
          </a:xfrm>
          <a:prstGeom prst="rect">
            <a:avLst/>
          </a:prstGeom>
        </p:spPr>
        <p:txBody>
          <a:bodyPr/>
          <a:lstStyle>
            <a:defPPr/>
            <a:lvl1pPr lvl="0">
              <a:defRPr sz="2000"/>
            </a:lvl1pPr>
            <a:lvl2pPr lvl="1">
              <a:defRPr sz="1800"/>
            </a:lvl2pPr>
            <a:lvl3pPr lvl="2">
              <a:defRPr sz="1600"/>
            </a:lvl3pPr>
            <a:lvl4pPr lvl="3">
              <a:defRPr sz="1400"/>
            </a:lvl4pPr>
            <a:lvl5pPr lvl="4">
              <a:defRPr sz="1400"/>
            </a:lvl5pPr>
            <a:lvl6pPr lvl="5">
              <a:defRPr sz="1400"/>
            </a:lvl6pPr>
            <a:lvl7pPr lvl="6">
              <a:defRPr sz="1400"/>
            </a:lvl7pPr>
            <a:lvl8pPr lvl="7">
              <a:defRPr sz="1400"/>
            </a:lvl8pPr>
            <a:lvl9pPr lvl="8">
              <a:defRPr sz="14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977765" y="1828802"/>
            <a:ext cx="3640454" cy="4351337"/>
          </a:xfrm>
          <a:prstGeom prst="rect">
            <a:avLst/>
          </a:prstGeom>
        </p:spPr>
        <p:txBody>
          <a:bodyPr/>
          <a:lstStyle>
            <a:defPPr/>
            <a:lvl1pPr lvl="0">
              <a:defRPr sz="2000"/>
            </a:lvl1pPr>
            <a:lvl2pPr lvl="1">
              <a:defRPr sz="1800"/>
            </a:lvl2pPr>
            <a:lvl3pPr lvl="2">
              <a:defRPr sz="1600"/>
            </a:lvl3pPr>
            <a:lvl4pPr lvl="3">
              <a:defRPr sz="1400"/>
            </a:lvl4pPr>
            <a:lvl5pPr lvl="4">
              <a:defRPr sz="1400"/>
            </a:lvl5pPr>
            <a:lvl6pPr lvl="5">
              <a:defRPr sz="1400"/>
            </a:lvl6pPr>
            <a:lvl7pPr lvl="6">
              <a:defRPr sz="1400"/>
            </a:lvl7pPr>
            <a:lvl8pPr lvl="7">
              <a:defRPr sz="1400"/>
            </a:lvl8pPr>
            <a:lvl9pPr lvl="8">
              <a:defRPr sz="14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86" name="Shape 86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70" name="Shape 70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1025271" y="1713655"/>
            <a:ext cx="3640455" cy="73152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marL="0" lv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1025271" y="2507550"/>
            <a:ext cx="3640455" cy="3664650"/>
          </a:xfrm>
          <a:prstGeom prst="rect">
            <a:avLst/>
          </a:prstGeom>
        </p:spPr>
        <p:txBody>
          <a:bodyPr/>
          <a:lstStyle>
            <a:defPPr/>
            <a:lvl1pPr lvl="0">
              <a:defRPr sz="1800"/>
            </a:lvl1pPr>
            <a:lvl2pPr lvl="1">
              <a:defRPr sz="1600"/>
            </a:lvl2pPr>
            <a:lvl3pPr lvl="2">
              <a:defRPr sz="1400"/>
            </a:lvl3pPr>
            <a:lvl4pPr lvl="3">
              <a:defRPr sz="1400"/>
            </a:lvl4pPr>
            <a:lvl5pPr lvl="4">
              <a:defRPr sz="1400"/>
            </a:lvl5pPr>
            <a:lvl6pPr lvl="5">
              <a:defRPr sz="1400"/>
            </a:lvl6pPr>
            <a:lvl7pPr lvl="6">
              <a:defRPr sz="1400"/>
            </a:lvl7pPr>
            <a:lvl8pPr lvl="7">
              <a:defRPr sz="1400"/>
            </a:lvl8pPr>
            <a:lvl9pPr lvl="8">
              <a:defRPr sz="14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977765" y="1713655"/>
            <a:ext cx="3640454" cy="73152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marL="0" lvl="0" indent="0">
              <a:lnSpc>
                <a:spcPct val="95000"/>
              </a:lnSpc>
              <a:spcBef>
                <a:spcPts val="0"/>
              </a:spcBef>
              <a:buNone/>
              <a:defRPr sz="2000" b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marL="0" lvl="0" indent="0" algn="l">
              <a:lnSpc>
                <a:spcPct val="90000"/>
              </a:lnSpc>
              <a:spcBef>
                <a:spcPts val="2000"/>
              </a:spcBef>
            </a:pPr>
            <a:r>
              <a:t>Образец текста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977765" y="2507550"/>
            <a:ext cx="3640454" cy="3664650"/>
          </a:xfrm>
          <a:prstGeom prst="rect">
            <a:avLst/>
          </a:prstGeom>
        </p:spPr>
        <p:txBody>
          <a:bodyPr/>
          <a:lstStyle>
            <a:defPPr/>
            <a:lvl1pPr lvl="0">
              <a:defRPr sz="1800"/>
            </a:lvl1pPr>
            <a:lvl2pPr lvl="1">
              <a:defRPr sz="1600"/>
            </a:lvl2pPr>
            <a:lvl3pPr lvl="2">
              <a:defRPr sz="1400"/>
            </a:lvl3pPr>
            <a:lvl4pPr lvl="3">
              <a:defRPr sz="1400"/>
            </a:lvl4pPr>
            <a:lvl5pPr lvl="4">
              <a:defRPr sz="1400"/>
            </a:lvl5pPr>
            <a:lvl6pPr lvl="5">
              <a:defRPr sz="1400"/>
            </a:lvl6pPr>
            <a:lvl7pPr lvl="6">
              <a:defRPr sz="1400"/>
            </a:lvl7pPr>
            <a:lvl8pPr lvl="7">
              <a:defRPr sz="1400"/>
            </a:lvl8pPr>
            <a:lvl9pPr lvl="8">
              <a:defRPr sz="14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44" name="Shape 44"/>
          <p:cNvSpPr/>
          <p:nvPr/>
        </p:nvSpPr>
        <p:spPr>
          <a:xfrm>
            <a:off x="0" y="0"/>
            <a:ext cx="37147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683514" y="457202"/>
            <a:ext cx="2600325" cy="1600197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2800" b="1" baseline="0"/>
            </a:lvl1pPr>
          </a:lstStyle>
          <a:p>
            <a:r>
              <a:t>Образец заголовка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3659717" y="685800"/>
            <a:ext cx="4939242" cy="5486400"/>
          </a:xfrm>
          <a:prstGeom prst="rect">
            <a:avLst/>
          </a:prstGeom>
        </p:spPr>
        <p:txBody>
          <a:bodyPr/>
          <a:lstStyle>
            <a:defPPr/>
            <a:lvl1pPr lvl="0">
              <a:defRPr sz="1800"/>
            </a:lvl1pPr>
            <a:lvl2pPr lvl="1">
              <a:defRPr sz="1600"/>
            </a:lvl2pPr>
            <a:lvl3pPr lvl="2">
              <a:defRPr sz="1400"/>
            </a:lvl3pPr>
            <a:lvl4pPr lvl="3">
              <a:defRPr sz="1400"/>
            </a:lvl4pPr>
            <a:lvl5pPr lvl="4">
              <a:defRPr sz="1400"/>
            </a:lvl5pPr>
            <a:lvl6pPr lvl="5">
              <a:defRPr sz="1400"/>
            </a:lvl6pPr>
            <a:lvl7pPr lvl="6">
              <a:defRPr sz="1400"/>
            </a:lvl7pPr>
            <a:lvl8pPr lvl="7">
              <a:defRPr sz="1400"/>
            </a:lvl8pPr>
            <a:lvl9pPr lvl="8">
              <a:defRPr sz="14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body" idx="2"/>
          </p:nvPr>
        </p:nvSpPr>
        <p:spPr>
          <a:xfrm>
            <a:off x="683514" y="2099736"/>
            <a:ext cx="2600325" cy="3810000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0" y="5105400"/>
            <a:ext cx="9175433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sp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742950" y="5257800"/>
            <a:ext cx="8110538" cy="91440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2800" b="1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0" y="2"/>
            <a:ext cx="9175433" cy="5128923"/>
          </a:xfrm>
          <a:prstGeom prst="rect">
            <a:avLst/>
          </a:prstGeom>
        </p:spPr>
        <p:txBody>
          <a:bodyPr anchor="t"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r>
              <a:t>Вставка рисунка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2"/>
          </p:nvPr>
        </p:nvSpPr>
        <p:spPr>
          <a:xfrm>
            <a:off x="742950" y="6108591"/>
            <a:ext cx="8110538" cy="597011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19.06.2023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9119711" y="0"/>
            <a:ext cx="7924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" name="Shape 3"/>
          <p:cNvSpPr txBox="1">
            <a:spLocks noGrp="1"/>
          </p:cNvSpPr>
          <p:nvPr>
            <p:ph type="title"/>
          </p:nvPr>
        </p:nvSpPr>
        <p:spPr>
          <a:xfrm>
            <a:off x="1025271" y="365760"/>
            <a:ext cx="7875269" cy="1325561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1025271" y="1828802"/>
            <a:ext cx="6983730" cy="4351337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dt" idx="2"/>
          </p:nvPr>
        </p:nvSpPr>
        <p:spPr>
          <a:xfrm rot="16200000">
            <a:off x="8563453" y="1032768"/>
            <a:ext cx="1904999" cy="2966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19.06.2023</a:t>
            </a:r>
          </a:p>
        </p:txBody>
      </p:sp>
      <p:sp>
        <p:nvSpPr>
          <p:cNvPr id="6" name="Shape 6"/>
          <p:cNvSpPr txBox="1">
            <a:spLocks noGrp="1"/>
          </p:cNvSpPr>
          <p:nvPr>
            <p:ph type="ftr" idx="3"/>
          </p:nvPr>
        </p:nvSpPr>
        <p:spPr>
          <a:xfrm rot="16200000">
            <a:off x="7725251" y="4080768"/>
            <a:ext cx="3581400" cy="29666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4"/>
          </p:nvPr>
        </p:nvSpPr>
        <p:spPr>
          <a:xfrm>
            <a:off x="9144476" y="6172202"/>
            <a:ext cx="742950" cy="593724"/>
          </a:xfrm>
          <a:prstGeom prst="rect">
            <a:avLst/>
          </a:prstGeom>
        </p:spPr>
        <p:txBody>
          <a:bodyPr vert="horz" lIns="27432" tIns="45720" rIns="27432" bIns="45720" anchor="ctr">
            <a:normAutofit/>
          </a:bodyPr>
          <a:lstStyle>
            <a:defPPr/>
            <a:lvl1pPr marL="0" lvl="0" indent="0" algn="ctr">
              <a:defRPr sz="32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90000"/>
        </a:lnSpc>
        <a:buNone/>
        <a:defRPr sz="4000" b="1" spc="-7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defPPr/>
      <a:lvl1pPr marL="182880" lvl="0" indent="-182880" algn="l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ts val="1600"/>
        <a:buFont typeface="Arial"/>
        <a:buChar char="•"/>
        <a:defRPr sz="20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lvl="1" indent="-18288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8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lvl="2" indent="-18288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6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39" lvl="3" indent="-18288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lvl="4" indent="-18288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lvl="5" indent="-22860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899999" lvl="6" indent="-22860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lvl="7" indent="-22860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lvl="8" indent="-228600" algn="l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417689" y="258073"/>
            <a:ext cx="8579556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3600" b="1" u="sng">
                <a:solidFill>
                  <a:schemeClr val="lt1"/>
                </a:solidFill>
                <a:latin typeface="+mn-lt"/>
                <a:ea typeface="+mn-ea"/>
                <a:cs typeface="+mn-cs"/>
              </a:rPr>
              <a:t>Новое в ФОП ДО в системе организации работы с детьми ОВЗ.</a:t>
            </a:r>
            <a:br>
              <a:rPr sz="3600" b="1" u="sng">
                <a:solidFill>
                  <a:schemeClr val="lt1"/>
                </a:solidFill>
                <a:latin typeface="+mn-lt"/>
                <a:ea typeface="+mn-ea"/>
                <a:cs typeface="+mn-cs"/>
              </a:rPr>
            </a:br>
            <a:endParaRPr sz="3600" b="1" u="sng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0" name="Picture 90"/>
          <p:cNvPicPr/>
          <p:nvPr/>
        </p:nvPicPr>
        <p:blipFill>
          <a:blip r:embed="rId2"/>
          <a:srcRect l="14613" t="11905" r="29387" b="33135"/>
          <a:stretch/>
        </p:blipFill>
        <p:spPr>
          <a:xfrm>
            <a:off x="1064379" y="2394856"/>
            <a:ext cx="7286173" cy="4020457"/>
          </a:xfrm>
          <a:prstGeom prst="ellipse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/>
        </p:nvSpPr>
        <p:spPr>
          <a:xfrm>
            <a:off x="398110" y="167747"/>
            <a:ext cx="7993061" cy="14465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sz="4400" b="1" i="1" u="sng">
                <a:solidFill>
                  <a:srgbClr val="D34817"/>
                </a:solidFill>
                <a:latin typeface="Garamond"/>
                <a:ea typeface="Garamond"/>
                <a:cs typeface="Garamond"/>
              </a:rPr>
              <a:t>Коррекционно- развивающая работа (КРР)</a:t>
            </a:r>
          </a:p>
        </p:txBody>
      </p:sp>
      <p:sp>
        <p:nvSpPr>
          <p:cNvPr id="93" name="Shape 93"/>
          <p:cNvSpPr/>
          <p:nvPr/>
        </p:nvSpPr>
        <p:spPr>
          <a:xfrm>
            <a:off x="146933" y="2571575"/>
            <a:ext cx="2912356" cy="150336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Коррекционные занятия с детьми ОВЗ</a:t>
            </a:r>
          </a:p>
        </p:txBody>
      </p:sp>
      <p:sp>
        <p:nvSpPr>
          <p:cNvPr id="94" name="Shape 94"/>
          <p:cNvSpPr/>
          <p:nvPr/>
        </p:nvSpPr>
        <p:spPr>
          <a:xfrm>
            <a:off x="5523088" y="2370666"/>
            <a:ext cx="3921124" cy="1907469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Оказание педагогической помощи  в освоении основной образовательной программы</a:t>
            </a:r>
          </a:p>
        </p:txBody>
      </p:sp>
      <p:sp>
        <p:nvSpPr>
          <p:cNvPr id="95" name="Shape 95"/>
          <p:cNvSpPr/>
          <p:nvPr/>
        </p:nvSpPr>
        <p:spPr>
          <a:xfrm>
            <a:off x="713669" y="4652433"/>
            <a:ext cx="3282597" cy="188383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Развитие детей с учетом возраста и индивидуальных особенностей</a:t>
            </a:r>
          </a:p>
        </p:txBody>
      </p:sp>
      <p:sp>
        <p:nvSpPr>
          <p:cNvPr id="96" name="Shape 96"/>
          <p:cNvSpPr/>
          <p:nvPr/>
        </p:nvSpPr>
        <p:spPr>
          <a:xfrm>
            <a:off x="4459111" y="4651021"/>
            <a:ext cx="3448931" cy="1975555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Помощь в социальной адаптации  и привлечение к активной общественной жизни</a:t>
            </a:r>
          </a:p>
        </p:txBody>
      </p:sp>
      <p:sp>
        <p:nvSpPr>
          <p:cNvPr id="97" name="Shape 97"/>
          <p:cNvSpPr/>
          <p:nvPr/>
        </p:nvSpPr>
        <p:spPr>
          <a:xfrm flipH="1">
            <a:off x="1456267" y="1546578"/>
            <a:ext cx="1659466" cy="891822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olid"/>
            <a:tailEnd type="arrow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98" name="Shape 98"/>
          <p:cNvSpPr/>
          <p:nvPr/>
        </p:nvSpPr>
        <p:spPr>
          <a:xfrm flipH="1">
            <a:off x="3070578" y="1603022"/>
            <a:ext cx="733778" cy="2935111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olid"/>
            <a:tailEnd type="arrow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99" name="Shape 99"/>
          <p:cNvSpPr/>
          <p:nvPr/>
        </p:nvSpPr>
        <p:spPr>
          <a:xfrm>
            <a:off x="4820356" y="1591733"/>
            <a:ext cx="508000" cy="3025423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olid"/>
            <a:tailEnd type="arrow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00" name="Shape 100"/>
          <p:cNvSpPr/>
          <p:nvPr/>
        </p:nvSpPr>
        <p:spPr>
          <a:xfrm>
            <a:off x="5475111" y="1546578"/>
            <a:ext cx="1354667" cy="73377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olid"/>
            <a:tailEnd type="arrow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191912" y="2777067"/>
            <a:ext cx="2788355" cy="2269067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1044223" y="4447821"/>
            <a:ext cx="3053643" cy="2319866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4" name="Shape 104"/>
          <p:cNvSpPr/>
          <p:nvPr/>
        </p:nvSpPr>
        <p:spPr>
          <a:xfrm>
            <a:off x="3053645" y="3087511"/>
            <a:ext cx="4092221" cy="346004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5943599" y="3431822"/>
            <a:ext cx="3821288" cy="3426178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514233" y="191911"/>
            <a:ext cx="8731365" cy="761999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i="1" u="sng">
                <a:latin typeface="Garamond"/>
                <a:ea typeface="Garamond"/>
                <a:cs typeface="Garamond"/>
              </a:rPr>
              <a:t>Коррекционно-развивающая работа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417689" y="922151"/>
            <a:ext cx="8624710" cy="1754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 – это дополнительная к основному образовательному процессу деятельность, способствующая более эффективному развитию ребенка, раскрытию и реализации его способностей в различных сферах.</a:t>
            </a:r>
            <a:r>
              <a:rPr sz="1800" b="1" i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Эта работа не подменяет собой обучение ребенка с особыми образовательными потребностями, которое тоже носит коррекционно-развивающий характер, а включена в психолого-медико-педагогическое сопровождение ребенка в образовательном процессе.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3076223" y="2637556"/>
            <a:ext cx="495582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2800" b="1" i="1" u="sng">
                <a:solidFill>
                  <a:srgbClr val="D34817"/>
                </a:solidFill>
                <a:latin typeface="Garamond"/>
                <a:ea typeface="Garamond"/>
                <a:cs typeface="Garamond"/>
              </a:rPr>
              <a:t>Особенности: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90311" y="3317502"/>
            <a:ext cx="24892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buFont typeface="Wingdings"/>
              <a:buChar char="Ø"/>
            </a:pPr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создание положительной психологической атмосферы;</a:t>
            </a:r>
          </a:p>
        </p:txBody>
      </p:sp>
      <p:sp>
        <p:nvSpPr>
          <p:cNvPr id="110" name="Shape 110"/>
          <p:cNvSpPr txBox="1"/>
          <p:nvPr/>
        </p:nvSpPr>
        <p:spPr>
          <a:xfrm>
            <a:off x="925689" y="5183200"/>
            <a:ext cx="2489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buFont typeface="Wingdings"/>
              <a:buChar char="Ø"/>
            </a:pPr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задания выполняются в игровой форме;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3465688" y="3709579"/>
            <a:ext cx="2381955" cy="2031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buFont typeface="Wingdings"/>
              <a:buChar char="Ø"/>
            </a:pPr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отметки не ставятся, хотя отслеживание результатов развития ребёнка ведётся на каждом занятии;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6000045" y="4045213"/>
            <a:ext cx="3217333" cy="2308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buFont typeface="Wingdings"/>
              <a:buChar char="Ø"/>
            </a:pPr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для достижения развивающего эффекта, необходимо неоднократное выполнение заданий обучающимися, но на более высоком уровне трудности.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/>
        </p:nvSpPr>
        <p:spPr>
          <a:xfrm>
            <a:off x="-440267" y="5561378"/>
            <a:ext cx="9369778" cy="7078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 i="1" u="sng">
                <a:solidFill>
                  <a:schemeClr val="bg1"/>
                </a:solidFill>
                <a:latin typeface="Garamond"/>
                <a:ea typeface="Garamond"/>
                <a:cs typeface="Garamond"/>
              </a:rPr>
              <a:t>Задачи КРР по ФОП ДО: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0" y="0"/>
            <a:ext cx="913271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1. Определить основные образовательные потребности детей, в том числе с трудностями освоения ФОП ДО и социализации в ДОО;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2. Своевременно выявлять детей с трудностями социальной адаптации;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3. Оказывать индивидуально- ориентированную психолого-  педагогическую помощь детям с учетом особенностей их психологических и физических особенностей, индивидуальных возможностей и потребностей в соответствии с рекомендациями ПМПК и/или ППК.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4. Оказывать родителям консультативную психолого- педагогическую помощь по всем вопросам развития и воспитания детей;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5. Содействовать в поиске и отбору одаренных детей и дальнейшему их творческому развитию;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6. Выявлять детей с проблемами развития эмоциональной и интеллектуальной сферы;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7. Реализовывать комплекс мер по ослаблению, снижению или устранению отклонений в развитии детей и проблем в их поведении.</a:t>
            </a:r>
          </a:p>
          <a:p>
            <a:pPr marL="0" indent="0" algn="ctr"/>
            <a:r>
              <a:rPr sz="2000" b="1" i="1" u="sng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КРР организуется: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- по запросу педагогов и родителей (законных представителей);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- на основании результатов психологической диагностики;</a:t>
            </a:r>
          </a:p>
          <a:p>
            <a:pPr marL="0" indent="0" algn="just"/>
            <a:r>
              <a:rPr sz="18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- на основании рекомендаций ППК.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/>
        </p:nvSpPr>
        <p:spPr>
          <a:xfrm>
            <a:off x="383822" y="105812"/>
            <a:ext cx="880533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 i="1" u="sng">
                <a:solidFill>
                  <a:schemeClr val="lt1"/>
                </a:solidFill>
                <a:latin typeface="Garamond"/>
                <a:ea typeface="Garamond"/>
                <a:cs typeface="Garamond"/>
              </a:rPr>
              <a:t>Содержание работы по коррекции нарушений в развитии детей с ОВЗ: </a:t>
            </a:r>
          </a:p>
        </p:txBody>
      </p:sp>
      <p:sp>
        <p:nvSpPr>
          <p:cNvPr id="118" name="Shape 118"/>
          <p:cNvSpPr/>
          <p:nvPr/>
        </p:nvSpPr>
        <p:spPr>
          <a:xfrm>
            <a:off x="152225" y="1433160"/>
            <a:ext cx="3708576" cy="1456795"/>
          </a:xfrm>
          <a:prstGeom prst="cloud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 этап.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Диагностика</a:t>
            </a:r>
          </a:p>
        </p:txBody>
      </p:sp>
      <p:sp>
        <p:nvSpPr>
          <p:cNvPr id="119" name="Shape 119"/>
          <p:cNvSpPr/>
          <p:nvPr/>
        </p:nvSpPr>
        <p:spPr>
          <a:xfrm>
            <a:off x="1512536" y="2460977"/>
            <a:ext cx="5114042" cy="1766358"/>
          </a:xfrm>
          <a:prstGeom prst="cloud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II этап. 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Коррекционно- развивающие мероприятия</a:t>
            </a:r>
          </a:p>
        </p:txBody>
      </p:sp>
      <p:sp>
        <p:nvSpPr>
          <p:cNvPr id="120" name="Shape 120"/>
          <p:cNvSpPr/>
          <p:nvPr/>
        </p:nvSpPr>
        <p:spPr>
          <a:xfrm>
            <a:off x="3781602" y="3804356"/>
            <a:ext cx="4301242" cy="1567922"/>
          </a:xfrm>
          <a:prstGeom prst="cloud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III этап.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Консультации</a:t>
            </a:r>
          </a:p>
        </p:txBody>
      </p:sp>
      <p:sp>
        <p:nvSpPr>
          <p:cNvPr id="121" name="Shape 121"/>
          <p:cNvSpPr/>
          <p:nvPr/>
        </p:nvSpPr>
        <p:spPr>
          <a:xfrm>
            <a:off x="5271911" y="5136446"/>
            <a:ext cx="4634089" cy="1501420"/>
          </a:xfrm>
          <a:prstGeom prst="cloud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IV этап.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Информационное просвещение</a:t>
            </a:r>
          </a:p>
        </p:txBody>
      </p:sp>
      <p:pic>
        <p:nvPicPr>
          <p:cNvPr id="123" name="Picture 123"/>
          <p:cNvPicPr/>
          <p:nvPr/>
        </p:nvPicPr>
        <p:blipFill>
          <a:blip r:embed="rId2"/>
          <a:stretch/>
        </p:blipFill>
        <p:spPr>
          <a:xfrm>
            <a:off x="553156" y="4007555"/>
            <a:ext cx="3019778" cy="30197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/>
        </p:nvSpPr>
        <p:spPr>
          <a:xfrm>
            <a:off x="316090" y="0"/>
            <a:ext cx="92117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 i="1" u="sng">
                <a:solidFill>
                  <a:schemeClr val="lt1"/>
                </a:solidFill>
                <a:latin typeface="Garamond"/>
                <a:ea typeface="Garamond"/>
                <a:cs typeface="Garamond"/>
              </a:rPr>
              <a:t>Планирование коррекционного направления в ДО: </a:t>
            </a:r>
          </a:p>
        </p:txBody>
      </p:sp>
      <p:sp>
        <p:nvSpPr>
          <p:cNvPr id="126" name="Shape 126"/>
          <p:cNvSpPr/>
          <p:nvPr/>
        </p:nvSpPr>
        <p:spPr>
          <a:xfrm>
            <a:off x="1874309" y="1230490"/>
            <a:ext cx="7907338" cy="1598436"/>
          </a:xfrm>
          <a:prstGeom prst="doubleWave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 этап.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Психолого- педагогический мониторинг. 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Задача: определить нарушения в развитии детей с ОВЗ.</a:t>
            </a:r>
          </a:p>
        </p:txBody>
      </p:sp>
      <p:sp>
        <p:nvSpPr>
          <p:cNvPr id="127" name="Shape 127"/>
          <p:cNvSpPr/>
          <p:nvPr/>
        </p:nvSpPr>
        <p:spPr>
          <a:xfrm>
            <a:off x="1096611" y="2889956"/>
            <a:ext cx="7705725" cy="2001838"/>
          </a:xfrm>
          <a:prstGeom prst="doubleWave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II этап.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Развивающие занятия, которые направлены на коррекцию нарушений. 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Включаются в пан групповые и индивидуальные занятия.</a:t>
            </a:r>
          </a:p>
        </p:txBody>
      </p:sp>
      <p:sp>
        <p:nvSpPr>
          <p:cNvPr id="128" name="Shape 128"/>
          <p:cNvSpPr/>
          <p:nvPr/>
        </p:nvSpPr>
        <p:spPr>
          <a:xfrm>
            <a:off x="367947" y="4944534"/>
            <a:ext cx="7129463" cy="1802871"/>
          </a:xfrm>
          <a:prstGeom prst="doubleWave">
            <a:avLst/>
          </a:prstGeom>
          <a:ln>
            <a:noFill/>
          </a:ln>
        </p:spPr>
        <p:style>
          <a:lnRef idx="0">
            <a:scrgbClr r="0" g="0" b="0"/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III этап.</a:t>
            </a:r>
          </a:p>
          <a:p>
            <a:pPr marL="0" indent="0" algn="ctr"/>
            <a:r>
              <a:rPr sz="2200" b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Контроль динамики разностороннего развития. Задача: выявить насколько эффективна провелась работа педагога.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214488" y="857955"/>
            <a:ext cx="90988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6000" b="1" i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Спасибо за внимание!</a:t>
            </a:r>
          </a:p>
        </p:txBody>
      </p:sp>
      <p:pic>
        <p:nvPicPr>
          <p:cNvPr id="132" name="Picture 132"/>
          <p:cNvPicPr/>
          <p:nvPr/>
        </p:nvPicPr>
        <p:blipFill>
          <a:blip r:embed="rId2"/>
          <a:stretch/>
        </p:blipFill>
        <p:spPr>
          <a:xfrm>
            <a:off x="246281" y="1587322"/>
            <a:ext cx="9086572" cy="3938155"/>
          </a:xfrm>
          <a:prstGeom prst="ellipse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Вид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3970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0</TotalTime>
  <Words>403</Words>
  <Application>Microsoft Office PowerPoint</Application>
  <DocSecurity>0</DocSecurity>
  <PresentationFormat>Лист A4 (210x297 мм)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Schoolbook</vt:lpstr>
      <vt:lpstr>Garamond</vt:lpstr>
      <vt:lpstr>Wingdings</vt:lpstr>
      <vt:lpstr>Wingdings 2</vt:lpstr>
      <vt:lpstr>Вид</vt:lpstr>
      <vt:lpstr>Презентация PowerPoint</vt:lpstr>
      <vt:lpstr>Презентация PowerPoint</vt:lpstr>
      <vt:lpstr>Коррекционно-развивающая работа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Корытко</dc:creator>
  <cp:lastModifiedBy>Корыкто Светлана</cp:lastModifiedBy>
  <cp:revision>1</cp:revision>
  <dcterms:modified xsi:type="dcterms:W3CDTF">2023-09-14T09:50:54Z</dcterms:modified>
</cp:coreProperties>
</file>